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34" r:id="rId2"/>
    <p:sldId id="320" r:id="rId3"/>
    <p:sldId id="374" r:id="rId4"/>
    <p:sldId id="375" r:id="rId5"/>
    <p:sldId id="376" r:id="rId6"/>
    <p:sldId id="321" r:id="rId7"/>
    <p:sldId id="335" r:id="rId8"/>
    <p:sldId id="322" r:id="rId9"/>
    <p:sldId id="372" r:id="rId10"/>
    <p:sldId id="323" r:id="rId11"/>
    <p:sldId id="373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0000"/>
    <a:srgbClr val="00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D3147-070A-464D-9B2F-AE3D140A1BA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0DDB7-818F-477C-B86C-7B7413DFF8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9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733800"/>
            <a:ext cx="6934200" cy="990600"/>
          </a:xfrm>
          <a:effectLst/>
        </p:spPr>
        <p:txBody>
          <a:bodyPr anchor="b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572000"/>
            <a:ext cx="6934200" cy="685800"/>
          </a:xfrm>
          <a:effectLst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1905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562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3733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24000"/>
            <a:ext cx="3733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620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974B78A-18B0-4B4D-82DC-BBF7DB76E012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C93D80-7641-42FF-A8A2-EB7B3FDE06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2201"/>
            <a:ext cx="7735887" cy="2044700"/>
          </a:xfrm>
        </p:spPr>
        <p:txBody>
          <a:bodyPr/>
          <a:lstStyle/>
          <a:p>
            <a:pPr algn="ctr" rtl="1"/>
            <a:r>
              <a:rPr lang="fa-IR" sz="4400" dirty="0">
                <a:solidFill>
                  <a:srgbClr val="000000"/>
                </a:solidFill>
                <a:latin typeface="Times New Roman" pitchFamily="18" charset="0"/>
                <a:ea typeface="SimSun-ExtB" pitchFamily="49" charset="-122"/>
                <a:cs typeface="B Zar" panose="00000400000000000000" pitchFamily="2" charset="-78"/>
              </a:rPr>
              <a:t>مدیریت و فرهنگ کسب وکار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ea typeface="SimSun-ExtB" pitchFamily="49" charset="-122"/>
                <a:cs typeface="B Zar" panose="00000400000000000000" pitchFamily="2" charset="-78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Times New Roman" pitchFamily="18" charset="0"/>
                <a:ea typeface="SimSun-ExtB" pitchFamily="49" charset="-122"/>
                <a:cs typeface="B Zar" panose="00000400000000000000" pitchFamily="2" charset="-78"/>
              </a:rPr>
            </a:br>
            <a:r>
              <a:rPr lang="fa-IR" sz="440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/>
            </a:r>
            <a:br>
              <a:rPr lang="fa-IR" sz="440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</a:b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0036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     وظيفه مديران بازاريابي در هر موسسه اين است که با تجزيه و تحليل، برنامه‏ريزي، اجرا و کنترل، برنامه هاي بازاريابي موثر و کارآمد، يک موقعيت رقابتي ممتاز براي شرکت در بازارهاي هدف ايجاد کنند. </a:t>
            </a:r>
            <a:endParaRPr lang="en-US" sz="2800" b="1" dirty="0">
              <a:solidFill>
                <a:schemeClr val="bg2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8135" y="685800"/>
            <a:ext cx="24641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1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-</a:t>
            </a:r>
            <a:r>
              <a:rPr lang="fa-IR" sz="2000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 وظايف مدير بازاريابي </a:t>
            </a:r>
            <a:endParaRPr lang="en-US" sz="2000" dirty="0">
              <a:solidFill>
                <a:schemeClr val="bg2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 rtl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ar-SA" sz="2800" kern="1200" dirty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>اجزاء تشكيل دهنده بازاريابي </a:t>
            </a:r>
            <a:endParaRPr kumimoji="0" lang="en-US" sz="2800" b="0" kern="1200" dirty="0">
              <a:solidFill>
                <a:srgbClr val="C00000"/>
              </a:solidFill>
              <a:latin typeface="Times New Roman" pitchFamily="18" charset="0"/>
              <a:cs typeface="B Zar" panose="00000400000000000000" pitchFamily="2" charset="-78"/>
            </a:endParaRPr>
          </a:p>
          <a:p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0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705600" y="4197350"/>
            <a:ext cx="2057400" cy="17526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 dirty="0">
                <a:latin typeface="Arial" pitchFamily="34" charset="0"/>
                <a:cs typeface="Titr" pitchFamily="2" charset="-78"/>
              </a:rPr>
              <a:t>بازارسازي</a:t>
            </a:r>
          </a:p>
          <a:p>
            <a:pPr algn="ctr"/>
            <a:r>
              <a:rPr lang="ar-SA" sz="1500" b="1" dirty="0">
                <a:latin typeface="Arial" pitchFamily="34" charset="0"/>
                <a:cs typeface="Titr" pitchFamily="2" charset="-78"/>
              </a:rPr>
              <a:t>ايجاد و افزايش سهم بازار، </a:t>
            </a:r>
          </a:p>
          <a:p>
            <a:pPr algn="ctr"/>
            <a:r>
              <a:rPr lang="ar-SA" sz="1500" b="1" dirty="0">
                <a:latin typeface="Arial" pitchFamily="34" charset="0"/>
                <a:cs typeface="Titr" pitchFamily="2" charset="-78"/>
              </a:rPr>
              <a:t>ساختن تصوير مناسب،</a:t>
            </a:r>
          </a:p>
          <a:p>
            <a:pPr algn="ctr"/>
            <a:r>
              <a:rPr lang="ar-SA" sz="1500" b="1" dirty="0">
                <a:latin typeface="Arial" pitchFamily="34" charset="0"/>
                <a:cs typeface="Titr" pitchFamily="2" charset="-78"/>
              </a:rPr>
              <a:t>يافتن جاي دلخواه در بازار</a:t>
            </a:r>
            <a:endParaRPr lang="en-US" sz="1500" b="1" dirty="0">
              <a:latin typeface="Arial" pitchFamily="34" charset="0"/>
              <a:cs typeface="Titr" pitchFamily="2" charset="-78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077913" y="2895600"/>
            <a:ext cx="1981200" cy="18288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 dirty="0">
                <a:latin typeface="Arial" pitchFamily="34" charset="0"/>
                <a:cs typeface="Titr" pitchFamily="2" charset="-78"/>
              </a:rPr>
              <a:t>بازارداري</a:t>
            </a:r>
          </a:p>
          <a:p>
            <a:pPr algn="ctr"/>
            <a:r>
              <a:rPr lang="ar-SA" sz="2000" b="1" dirty="0">
                <a:latin typeface="Arial" pitchFamily="34" charset="0"/>
                <a:cs typeface="Titr" pitchFamily="2" charset="-78"/>
              </a:rPr>
              <a:t>افزايش يا حفظ مشتريان</a:t>
            </a:r>
          </a:p>
          <a:p>
            <a:pPr algn="ctr"/>
            <a:r>
              <a:rPr lang="ar-SA" sz="2000" b="1" dirty="0">
                <a:latin typeface="Arial" pitchFamily="34" charset="0"/>
                <a:cs typeface="Titr" pitchFamily="2" charset="-78"/>
              </a:rPr>
              <a:t>(خلاقيت و نوآوري) </a:t>
            </a:r>
          </a:p>
          <a:p>
            <a:pPr algn="ctr"/>
            <a:endParaRPr lang="en-US" sz="2000" b="1" dirty="0">
              <a:latin typeface="Arial" pitchFamily="34" charset="0"/>
              <a:cs typeface="Titr" pitchFamily="2" charset="-78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810000" y="2994025"/>
            <a:ext cx="2209800" cy="20193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 anchor="ctr"/>
          <a:lstStyle/>
          <a:p>
            <a:pPr algn="ctr"/>
            <a:r>
              <a:rPr lang="ar-SA" sz="2800" b="1" dirty="0">
                <a:latin typeface="Arial" pitchFamily="34" charset="0"/>
                <a:cs typeface="Titr" pitchFamily="2" charset="-78"/>
              </a:rPr>
              <a:t>بازاريابي</a:t>
            </a:r>
            <a:r>
              <a:rPr lang="ar-SA" b="1" dirty="0">
                <a:latin typeface="Arial" pitchFamily="34" charset="0"/>
                <a:cs typeface="Titr" pitchFamily="2" charset="-78"/>
              </a:rPr>
              <a:t> </a:t>
            </a:r>
          </a:p>
          <a:p>
            <a:pPr algn="ctr"/>
            <a:r>
              <a:rPr lang="ar-SA" b="1" dirty="0">
                <a:latin typeface="Arial" pitchFamily="34" charset="0"/>
                <a:cs typeface="Titr" pitchFamily="2" charset="-78"/>
              </a:rPr>
              <a:t>شناسايي ، شناساندن</a:t>
            </a:r>
          </a:p>
          <a:p>
            <a:pPr algn="ctr"/>
            <a:r>
              <a:rPr lang="ar-SA" b="1" dirty="0">
                <a:latin typeface="Arial" pitchFamily="34" charset="0"/>
                <a:cs typeface="Titr" pitchFamily="2" charset="-78"/>
              </a:rPr>
              <a:t>« </a:t>
            </a:r>
            <a:r>
              <a:rPr lang="ar-SA" b="1" dirty="0" smtClean="0">
                <a:latin typeface="Arial" pitchFamily="34" charset="0"/>
                <a:cs typeface="Titr" pitchFamily="2" charset="-78"/>
              </a:rPr>
              <a:t>رضايت</a:t>
            </a:r>
            <a:r>
              <a:rPr lang="fa-IR" b="1" dirty="0" smtClean="0">
                <a:latin typeface="Arial" pitchFamily="34" charset="0"/>
                <a:cs typeface="Titr" pitchFamily="2" charset="-78"/>
              </a:rPr>
              <a:t> </a:t>
            </a:r>
            <a:r>
              <a:rPr lang="ar-SA" b="1" dirty="0" smtClean="0">
                <a:latin typeface="Arial" pitchFamily="34" charset="0"/>
                <a:cs typeface="Titr" pitchFamily="2" charset="-78"/>
              </a:rPr>
              <a:t>»</a:t>
            </a:r>
            <a:endParaRPr lang="en-US" b="1" dirty="0">
              <a:latin typeface="Arial" pitchFamily="34" charset="0"/>
              <a:cs typeface="Titr" pitchFamily="2" charset="-78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600200" y="4724400"/>
            <a:ext cx="1676400" cy="14478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>
                <a:latin typeface="Arial" pitchFamily="34" charset="0"/>
                <a:cs typeface="Titr" pitchFamily="2" charset="-78"/>
              </a:rPr>
              <a:t>بازارسنجي</a:t>
            </a:r>
          </a:p>
          <a:p>
            <a:pPr algn="ctr"/>
            <a:r>
              <a:rPr lang="ar-SA" sz="1400" b="1" dirty="0">
                <a:latin typeface="Arial" pitchFamily="34" charset="0"/>
                <a:cs typeface="Titr" pitchFamily="2" charset="-78"/>
              </a:rPr>
              <a:t>مقايسه و ارزيابي گذشته </a:t>
            </a:r>
          </a:p>
          <a:p>
            <a:pPr algn="ctr"/>
            <a:r>
              <a:rPr lang="ar-SA" sz="1400" b="1" dirty="0">
                <a:latin typeface="Arial" pitchFamily="34" charset="0"/>
                <a:cs typeface="Titr" pitchFamily="2" charset="-78"/>
              </a:rPr>
              <a:t>و حال خود و ديگران</a:t>
            </a:r>
          </a:p>
          <a:p>
            <a:pPr algn="ctr"/>
            <a:r>
              <a:rPr lang="ar-SA" sz="1400" b="1" dirty="0">
                <a:latin typeface="Arial" pitchFamily="34" charset="0"/>
                <a:cs typeface="Titr" pitchFamily="2" charset="-78"/>
              </a:rPr>
              <a:t>براي ترسيم آينده</a:t>
            </a:r>
            <a:endParaRPr lang="en-US" sz="1400" b="1" dirty="0">
              <a:latin typeface="Arial" pitchFamily="34" charset="0"/>
              <a:cs typeface="Titr" pitchFamily="2" charset="-7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51200" y="5257800"/>
            <a:ext cx="1825625" cy="15240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300" b="1" dirty="0">
                <a:latin typeface="Arial" pitchFamily="34" charset="0"/>
                <a:cs typeface="Titr" pitchFamily="2" charset="-78"/>
              </a:rPr>
              <a:t>بازار گردي </a:t>
            </a:r>
          </a:p>
          <a:p>
            <a:pPr algn="ctr"/>
            <a:r>
              <a:rPr lang="ar-SA" sz="1300" b="1" dirty="0">
                <a:latin typeface="Arial" pitchFamily="34" charset="0"/>
                <a:cs typeface="Titr" pitchFamily="2" charset="-78"/>
              </a:rPr>
              <a:t>حضور در صحنه</a:t>
            </a:r>
          </a:p>
          <a:p>
            <a:pPr algn="ctr"/>
            <a:r>
              <a:rPr lang="ar-SA" sz="1300" b="1" dirty="0">
                <a:latin typeface="Arial" pitchFamily="34" charset="0"/>
                <a:cs typeface="Titr" pitchFamily="2" charset="-78"/>
              </a:rPr>
              <a:t> مبادلات و بازارها،</a:t>
            </a:r>
          </a:p>
          <a:p>
            <a:pPr algn="ctr"/>
            <a:r>
              <a:rPr lang="ar-SA" sz="1300" b="1" dirty="0">
                <a:latin typeface="Arial" pitchFamily="34" charset="0"/>
                <a:cs typeface="Titr" pitchFamily="2" charset="-78"/>
              </a:rPr>
              <a:t>اطلاعات و ارتباطات </a:t>
            </a:r>
          </a:p>
          <a:p>
            <a:pPr algn="ctr"/>
            <a:r>
              <a:rPr lang="ar-SA" sz="1300" b="1" dirty="0">
                <a:latin typeface="Arial" pitchFamily="34" charset="0"/>
                <a:cs typeface="Titr" pitchFamily="2" charset="-78"/>
              </a:rPr>
              <a:t>بازار</a:t>
            </a:r>
            <a:r>
              <a:rPr lang="ar-SA" sz="1300" dirty="0">
                <a:latin typeface="Arial" pitchFamily="34" charset="0"/>
                <a:cs typeface="Titr" pitchFamily="2" charset="-78"/>
              </a:rPr>
              <a:t> </a:t>
            </a:r>
            <a:endParaRPr lang="en-US" sz="1300" dirty="0">
              <a:latin typeface="Arial" pitchFamily="34" charset="0"/>
              <a:cs typeface="Titr" pitchFamily="2" charset="-78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48263" y="5221288"/>
            <a:ext cx="1676400" cy="14478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>
                <a:latin typeface="Arial" pitchFamily="34" charset="0"/>
                <a:cs typeface="Titr" pitchFamily="2" charset="-78"/>
              </a:rPr>
              <a:t>بازارگرمي</a:t>
            </a:r>
          </a:p>
          <a:p>
            <a:pPr algn="ctr"/>
            <a:r>
              <a:rPr lang="ar-SA" sz="1800" b="1" dirty="0">
                <a:latin typeface="Arial" pitchFamily="34" charset="0"/>
                <a:cs typeface="Titr" pitchFamily="2" charset="-78"/>
              </a:rPr>
              <a:t>آمادگي براي رقابت</a:t>
            </a:r>
          </a:p>
          <a:p>
            <a:pPr algn="ctr"/>
            <a:r>
              <a:rPr lang="ar-SA" sz="1800" b="1" dirty="0">
                <a:latin typeface="Arial" pitchFamily="34" charset="0"/>
                <a:cs typeface="Titr" pitchFamily="2" charset="-78"/>
              </a:rPr>
              <a:t>انجام تبليغات </a:t>
            </a:r>
            <a:endParaRPr lang="en-US" sz="1800" b="1" dirty="0">
              <a:latin typeface="Arial" pitchFamily="34" charset="0"/>
              <a:cs typeface="Titr" pitchFamily="2" charset="-78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705600" y="2514600"/>
            <a:ext cx="1873250" cy="16383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1800" b="1" dirty="0">
                <a:latin typeface="Arial" pitchFamily="34" charset="0"/>
                <a:cs typeface="Titr" pitchFamily="2" charset="-78"/>
              </a:rPr>
              <a:t>بازاريابي</a:t>
            </a:r>
          </a:p>
          <a:p>
            <a:pPr algn="ctr"/>
            <a:r>
              <a:rPr lang="ar-SA" sz="1800" b="1" dirty="0">
                <a:latin typeface="Arial" pitchFamily="34" charset="0"/>
                <a:cs typeface="Arial" pitchFamily="34" charset="0"/>
              </a:rPr>
              <a:t>يافتن بازارهدف و</a:t>
            </a:r>
          </a:p>
          <a:p>
            <a:pPr algn="ctr"/>
            <a:r>
              <a:rPr lang="ar-SA" sz="1800" b="1" dirty="0">
                <a:latin typeface="Arial" pitchFamily="34" charset="0"/>
                <a:cs typeface="Arial" pitchFamily="34" charset="0"/>
              </a:rPr>
              <a:t>بخش بندي بازارها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763713" y="1295400"/>
            <a:ext cx="1981200" cy="16002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 dirty="0">
                <a:latin typeface="Arial" pitchFamily="34" charset="0"/>
                <a:cs typeface="Titr" pitchFamily="2" charset="-78"/>
              </a:rPr>
              <a:t>بازار گرداني </a:t>
            </a:r>
          </a:p>
          <a:p>
            <a:pPr algn="ctr"/>
            <a:r>
              <a:rPr lang="ar-SA" sz="1400" b="1" dirty="0">
                <a:latin typeface="Arial" pitchFamily="34" charset="0"/>
                <a:cs typeface="Titr" pitchFamily="2" charset="-78"/>
              </a:rPr>
              <a:t>اداره كردن بازار از طريق </a:t>
            </a:r>
          </a:p>
          <a:p>
            <a:pPr algn="ctr"/>
            <a:r>
              <a:rPr lang="ar-SA" sz="1400" b="1" dirty="0">
                <a:latin typeface="Arial" pitchFamily="34" charset="0"/>
                <a:cs typeface="Titr" pitchFamily="2" charset="-78"/>
              </a:rPr>
              <a:t>مديريت  ( محصول،قيمت، </a:t>
            </a:r>
          </a:p>
          <a:p>
            <a:pPr algn="ctr"/>
            <a:r>
              <a:rPr lang="ar-SA" sz="1400" b="1" dirty="0">
                <a:latin typeface="Arial" pitchFamily="34" charset="0"/>
                <a:cs typeface="Titr" pitchFamily="2" charset="-78"/>
              </a:rPr>
              <a:t>توزيع و ترفيع ) </a:t>
            </a:r>
          </a:p>
          <a:p>
            <a:pPr algn="ctr"/>
            <a:r>
              <a:rPr lang="ar-SA" sz="1400" b="1" dirty="0">
                <a:latin typeface="Arial" pitchFamily="34" charset="0"/>
                <a:cs typeface="Titr" pitchFamily="2" charset="-78"/>
              </a:rPr>
              <a:t>( مديريت بازار)</a:t>
            </a:r>
            <a:endParaRPr lang="en-US" sz="1400" b="1" dirty="0">
              <a:latin typeface="Arial" pitchFamily="34" charset="0"/>
              <a:cs typeface="Titr" pitchFamily="2" charset="-7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884612" y="10414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ar-SA" b="1" dirty="0">
                <a:latin typeface="Arial" charset="0"/>
                <a:cs typeface="Titr" pitchFamily="2" charset="-78"/>
              </a:rPr>
              <a:t>بازار گرائي</a:t>
            </a:r>
          </a:p>
          <a:p>
            <a:pPr algn="ctr">
              <a:defRPr/>
            </a:pPr>
            <a:r>
              <a:rPr lang="ar-SA" sz="1800" b="1" dirty="0">
                <a:latin typeface="Arial" charset="0"/>
                <a:cs typeface="Titr" pitchFamily="2" charset="-78"/>
              </a:rPr>
              <a:t>توجه ، تمايل وگرايش </a:t>
            </a:r>
          </a:p>
          <a:p>
            <a:pPr algn="ctr">
              <a:defRPr/>
            </a:pPr>
            <a:r>
              <a:rPr lang="ar-SA" sz="1800" b="1" dirty="0">
                <a:latin typeface="Arial" charset="0"/>
                <a:cs typeface="Titr" pitchFamily="2" charset="-78"/>
              </a:rPr>
              <a:t>به مشتري و بازار </a:t>
            </a:r>
            <a:endParaRPr lang="en-US" sz="1800" b="1" dirty="0">
              <a:latin typeface="Arial" charset="0"/>
              <a:cs typeface="Titr" pitchFamily="2" charset="-78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724525" y="1184275"/>
            <a:ext cx="1752600" cy="1524000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>
                <a:latin typeface="Arial" pitchFamily="34" charset="0"/>
                <a:cs typeface="Titr" pitchFamily="2" charset="-78"/>
              </a:rPr>
              <a:t>بازارشناسي</a:t>
            </a:r>
            <a:r>
              <a:rPr lang="ar-SA" sz="1800" b="1" dirty="0">
                <a:latin typeface="Arial" pitchFamily="34" charset="0"/>
                <a:cs typeface="Titr" pitchFamily="2" charset="-78"/>
              </a:rPr>
              <a:t> </a:t>
            </a:r>
          </a:p>
          <a:p>
            <a:pPr algn="ctr"/>
            <a:r>
              <a:rPr lang="ar-SA" sz="1800" b="1" dirty="0">
                <a:latin typeface="Arial" pitchFamily="34" charset="0"/>
                <a:cs typeface="Titr" pitchFamily="2" charset="-78"/>
              </a:rPr>
              <a:t>تحقيقات بازاريابي </a:t>
            </a:r>
          </a:p>
          <a:p>
            <a:pPr algn="ctr"/>
            <a:r>
              <a:rPr lang="ar-SA" sz="1800" b="1" dirty="0">
                <a:latin typeface="Arial" pitchFamily="34" charset="0"/>
                <a:cs typeface="Titr" pitchFamily="2" charset="-78"/>
              </a:rPr>
              <a:t>و بررسيهاي بازار</a:t>
            </a:r>
            <a:endParaRPr lang="en-US" sz="1800" b="1" dirty="0">
              <a:latin typeface="Arial" pitchFamily="34" charset="0"/>
              <a:cs typeface="Titr" pitchFamily="2" charset="-78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3059113" y="3716338"/>
            <a:ext cx="792162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2987675" y="4437063"/>
            <a:ext cx="936625" cy="431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508625" y="4868863"/>
            <a:ext cx="206375" cy="3889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986462" y="3500438"/>
            <a:ext cx="719138" cy="2159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859338" y="2708275"/>
            <a:ext cx="0" cy="2889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8" name="Line 17" descr="نتن"/>
          <p:cNvSpPr>
            <a:spLocks noChangeShapeType="1"/>
          </p:cNvSpPr>
          <p:nvPr/>
        </p:nvSpPr>
        <p:spPr bwMode="auto">
          <a:xfrm flipH="1">
            <a:off x="5508625" y="2565400"/>
            <a:ext cx="576263" cy="576263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6011863" y="4238625"/>
            <a:ext cx="865187" cy="3429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 flipV="1">
            <a:off x="3492500" y="2636838"/>
            <a:ext cx="647700" cy="6477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4284663" y="4897438"/>
            <a:ext cx="142875" cy="3603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66394" y="457200"/>
            <a:ext cx="2593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اجزاء تشكيل دهنده بازاريابي 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936625"/>
          </a:xfrm>
        </p:spPr>
        <p:txBody>
          <a:bodyPr>
            <a:noAutofit/>
          </a:bodyPr>
          <a:lstStyle/>
          <a:p>
            <a:pPr algn="ctr"/>
            <a: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/>
            </a:r>
            <a:b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</a:br>
            <a: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/>
            </a:r>
            <a:b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</a:br>
            <a: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/>
            </a:r>
            <a:b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</a:br>
            <a: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/>
            </a:r>
            <a:b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</a:br>
            <a:r>
              <a:rPr lang="fa-IR" sz="4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>بازاریابی و بازار شناسی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1B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1B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>
                <a:solidFill>
                  <a:srgbClr val="C00000"/>
                </a:solidFill>
                <a:cs typeface="B Zar" panose="00000400000000000000" pitchFamily="2" charset="-78"/>
              </a:rPr>
              <a:t>فهرست مطالب</a:t>
            </a:r>
            <a:endParaRPr lang="en-US" sz="4000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1-تعاریف بازاریابی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2-وظايف مدير بازاريابي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B Zar"/>
              </a:rPr>
              <a:t>3-اجزاء تشكيل دهنده بازاريابي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4-جدول حالات تقاضا و وظايف مديريت بازاريابي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dirty="0">
                <a:latin typeface="Calibri"/>
                <a:ea typeface="Calibri"/>
                <a:cs typeface="B Zar"/>
              </a:rPr>
              <a:t>5-با</a:t>
            </a:r>
            <a:r>
              <a:rPr lang="fa-IR" dirty="0">
                <a:latin typeface="Calibri"/>
                <a:ea typeface="Calibri"/>
                <a:cs typeface="B Zar"/>
              </a:rPr>
              <a:t>زاريابي تبديلي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7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C00000"/>
                </a:solidFill>
                <a:cs typeface="B Zar" panose="00000400000000000000" pitchFamily="2" charset="-78"/>
              </a:rPr>
              <a:t>فهرست مطالب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dirty="0">
                <a:latin typeface="Calibri"/>
                <a:ea typeface="Calibri"/>
                <a:cs typeface="B Zar"/>
              </a:rPr>
              <a:t>6-با</a:t>
            </a:r>
            <a:r>
              <a:rPr lang="ar-SA" dirty="0">
                <a:latin typeface="Calibri"/>
                <a:ea typeface="Calibri"/>
                <a:cs typeface="B Zar"/>
              </a:rPr>
              <a:t>زاريابي انگيزشي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dirty="0">
                <a:latin typeface="Calibri"/>
                <a:ea typeface="Calibri"/>
                <a:cs typeface="B Zar"/>
              </a:rPr>
              <a:t>7-با</a:t>
            </a:r>
            <a:r>
              <a:rPr lang="fa-IR" dirty="0">
                <a:latin typeface="Calibri"/>
                <a:ea typeface="Calibri"/>
                <a:cs typeface="B Zar"/>
              </a:rPr>
              <a:t>زاريابي توسعه اي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dirty="0">
                <a:latin typeface="Calibri"/>
                <a:ea typeface="Calibri"/>
                <a:cs typeface="B Zar"/>
              </a:rPr>
              <a:t>8-و</a:t>
            </a:r>
            <a:r>
              <a:rPr lang="fa-IR" dirty="0">
                <a:latin typeface="Calibri"/>
                <a:ea typeface="Calibri"/>
                <a:cs typeface="B Zar"/>
              </a:rPr>
              <a:t>ظيفه مديران بازاريابي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9-اهداف بازاريابي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10-تحقیقات بازاریابی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8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solidFill>
                  <a:srgbClr val="C00000"/>
                </a:solidFill>
                <a:cs typeface="B Zar" panose="00000400000000000000" pitchFamily="2" charset="-78"/>
              </a:rPr>
              <a:t>فهرست مطالب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11-فرآيند کامل و تفصيلي يک تحقيق بازاريابي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12-اصول بازاریابی و کسب و تجارت و افزایش سود در کار آفرینی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B Zar"/>
              </a:rPr>
              <a:t>13-ابزار اصلی تشکیل دهنده ی بازار یابی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14-باید و نباید های بازاریابی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latin typeface="Calibri"/>
                <a:ea typeface="Calibri"/>
                <a:cs typeface="B Zar"/>
              </a:rPr>
              <a:t>15-جایگاه بازاریابی در هرازه سوم</a:t>
            </a:r>
            <a:endParaRPr lang="en-US" sz="2400">
              <a:latin typeface="Calibri"/>
              <a:ea typeface="Calibri"/>
              <a:cs typeface="Arial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1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  بازاریابی شامل شناخت نظام بازار و نیازها و خواسته هاورفع آنها ازطریق مبادلات مطلوب است .</a:t>
            </a:r>
            <a:endParaRPr lang="en-US" sz="2400" b="1" dirty="0">
              <a:solidFill>
                <a:schemeClr val="bg2"/>
              </a:solidFill>
              <a:latin typeface="Times New Roman" pitchFamily="18" charset="0"/>
              <a:cs typeface="B Zar" panose="00000400000000000000" pitchFamily="2" charset="-78"/>
            </a:endParaRPr>
          </a:p>
          <a:p>
            <a:pPr algn="just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  بازاريابي يعني انجام فعاليتهايي مثل خريد و فروش کالا،حمل و نقل و انبار کردن </a:t>
            </a:r>
            <a:r>
              <a:rPr lang="fa-IR" sz="2400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آن</a:t>
            </a:r>
            <a:endParaRPr lang="en-US" sz="2400" b="1" dirty="0">
              <a:solidFill>
                <a:schemeClr val="bg2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38670" y="685800"/>
            <a:ext cx="5008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تعاریف بازاریابی (</a:t>
            </a:r>
            <a:r>
              <a:rPr lang="en-US" sz="2800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MARKETING</a:t>
            </a:r>
            <a:r>
              <a:rPr lang="fa-IR" sz="2800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 ) </a:t>
            </a:r>
            <a:endParaRPr lang="en-US" sz="2800" dirty="0">
              <a:solidFill>
                <a:schemeClr val="bg2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710488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بازاريابي </a:t>
            </a:r>
            <a:r>
              <a:rPr lang="fa-IR" sz="2400" b="1" dirty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به مجموعه اي از فعاليتهاي بازرگاني اطلاق مي شود که جريان کالاها يا خدمات را از توليدکننده تا مصرف کننده يا استفاده کننده نهايي آن هدايت مي کند.</a:t>
            </a:r>
            <a:endParaRPr lang="en-US" sz="2400" b="1" dirty="0">
              <a:solidFill>
                <a:schemeClr val="bg2"/>
              </a:solidFill>
              <a:latin typeface="Times New Roman" pitchFamily="18" charset="0"/>
              <a:cs typeface="B Zar" panose="00000400000000000000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  بازاريابي عبارت است از فرايندي که طي آن افراد و گروهها، از طريق توليد و مبادله کالا و فايده با ديگران، خواسته ها و نيازهاي خود را تامين مي کنند.</a:t>
            </a:r>
            <a:endParaRPr lang="en-US" sz="2400" b="1" dirty="0">
              <a:solidFill>
                <a:schemeClr val="bg2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38670" y="685800"/>
            <a:ext cx="5008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>تعاریف بازاریابی (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>MARKETING</a:t>
            </a:r>
            <a:r>
              <a:rPr lang="fa-IR" sz="2800" b="1" dirty="0" smtClean="0">
                <a:solidFill>
                  <a:srgbClr val="C00000"/>
                </a:solidFill>
                <a:latin typeface="Times New Roman" pitchFamily="18" charset="0"/>
                <a:cs typeface="B Zar" panose="00000400000000000000" pitchFamily="2" charset="-78"/>
              </a:rPr>
              <a:t> )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204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  بازاريابي در بازرگاني پيشرفته به معني طيف وسيعي از فعاليتهاي تحقيقاتي، طراحي،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‌</a:t>
            </a:r>
            <a:r>
              <a:rPr lang="fa-IR" sz="2400" b="1" dirty="0">
                <a:solidFill>
                  <a:schemeClr val="bg2"/>
                </a:solidFill>
                <a:latin typeface="Times New Roman" pitchFamily="18" charset="0"/>
                <a:cs typeface="B Zar" panose="00000400000000000000" pitchFamily="2" charset="-78"/>
              </a:rPr>
              <a:t>تدارکات، توليد، بيمه، کنترل کيفيت، انبارداري، آماده سازي براي مصرف، تعيين قيمت، تعيين عوامل فروش، شناسايي مشتري، بسته بندي، فروش و خدمات پس از فروش است به طوري که توزيع وانتقال کالا به مصرف کنندگان دور و نزديک را تسهيل نمايد</a:t>
            </a:r>
            <a:r>
              <a:rPr lang="fa-IR" sz="24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44792" y="685800"/>
            <a:ext cx="3595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تعاریف بازاریابی (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MARKETING</a:t>
            </a:r>
            <a:r>
              <a:rPr lang="fa-IR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endParaRPr lang="en-US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 rtl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fa-IR" sz="2800" kern="120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1</a:t>
            </a:r>
            <a:r>
              <a:rPr kumimoji="0" lang="en-US" sz="2800" kern="120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-</a:t>
            </a:r>
            <a:r>
              <a:rPr kumimoji="0" lang="fa-IR" sz="2800" kern="120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 وظايف مدير بازاريابي </a:t>
            </a:r>
            <a:endParaRPr kumimoji="0" lang="en-US" sz="2800" b="0" kern="1200" dirty="0">
              <a:solidFill>
                <a:srgbClr val="000000"/>
              </a:solidFill>
              <a:latin typeface="Times New Roman" pitchFamily="18" charset="0"/>
              <a:cs typeface="B Zar" panose="00000400000000000000" pitchFamily="2" charset="-78"/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5687026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ant on gold design template">
  <a:themeElements>
    <a:clrScheme name="Default Design 1">
      <a:dk1>
        <a:srgbClr val="4D4D4D"/>
      </a:dk1>
      <a:lt1>
        <a:srgbClr val="FFCC00"/>
      </a:lt1>
      <a:dk2>
        <a:srgbClr val="4D4D4D"/>
      </a:dk2>
      <a:lt2>
        <a:srgbClr val="000000"/>
      </a:lt2>
      <a:accent1>
        <a:srgbClr val="C26100"/>
      </a:accent1>
      <a:accent2>
        <a:srgbClr val="8B8B8B"/>
      </a:accent2>
      <a:accent3>
        <a:srgbClr val="FFE2AA"/>
      </a:accent3>
      <a:accent4>
        <a:srgbClr val="404040"/>
      </a:accent4>
      <a:accent5>
        <a:srgbClr val="DDB7AA"/>
      </a:accent5>
      <a:accent6>
        <a:srgbClr val="7D7D7D"/>
      </a:accent6>
      <a:hlink>
        <a:srgbClr val="7F9569"/>
      </a:hlink>
      <a:folHlink>
        <a:srgbClr val="608BB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4D4D4D"/>
        </a:dk1>
        <a:lt1>
          <a:srgbClr val="FFCC00"/>
        </a:lt1>
        <a:dk2>
          <a:srgbClr val="4D4D4D"/>
        </a:dk2>
        <a:lt2>
          <a:srgbClr val="000000"/>
        </a:lt2>
        <a:accent1>
          <a:srgbClr val="C26100"/>
        </a:accent1>
        <a:accent2>
          <a:srgbClr val="8B8B8B"/>
        </a:accent2>
        <a:accent3>
          <a:srgbClr val="FFE2AA"/>
        </a:accent3>
        <a:accent4>
          <a:srgbClr val="404040"/>
        </a:accent4>
        <a:accent5>
          <a:srgbClr val="DDB7AA"/>
        </a:accent5>
        <a:accent6>
          <a:srgbClr val="7D7D7D"/>
        </a:accent6>
        <a:hlink>
          <a:srgbClr val="7F9569"/>
        </a:hlink>
        <a:folHlink>
          <a:srgbClr val="608B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Accountant on gold design template</Template>
  <TotalTime>2842</TotalTime>
  <Words>428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Accountant on gold design template</vt:lpstr>
      <vt:lpstr>PowerPoint Presentation</vt:lpstr>
      <vt:lpstr>    بازاریابی و بازار شناسی</vt:lpstr>
      <vt:lpstr>فهرست مطالب</vt:lpstr>
      <vt:lpstr>فهرست مطالب</vt:lpstr>
      <vt:lpstr>فهرست مطالب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Emertat</dc:creator>
  <cp:lastModifiedBy>09018868042</cp:lastModifiedBy>
  <cp:revision>134</cp:revision>
  <dcterms:created xsi:type="dcterms:W3CDTF">2008-08-26T07:34:27Z</dcterms:created>
  <dcterms:modified xsi:type="dcterms:W3CDTF">2022-07-13T05:52:49Z</dcterms:modified>
</cp:coreProperties>
</file>